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77" r:id="rId7"/>
    <p:sldId id="278" r:id="rId8"/>
    <p:sldId id="279" r:id="rId9"/>
    <p:sldId id="261" r:id="rId10"/>
    <p:sldId id="280" r:id="rId11"/>
    <p:sldId id="276" r:id="rId12"/>
    <p:sldId id="262" r:id="rId13"/>
    <p:sldId id="263" r:id="rId14"/>
    <p:sldId id="264" r:id="rId15"/>
    <p:sldId id="271" r:id="rId16"/>
    <p:sldId id="275" r:id="rId17"/>
    <p:sldId id="28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34559" autoAdjust="0"/>
    <p:restoredTop sz="86380" autoAdjust="0"/>
  </p:normalViewPr>
  <p:slideViewPr>
    <p:cSldViewPr>
      <p:cViewPr varScale="1">
        <p:scale>
          <a:sx n="73" d="100"/>
          <a:sy n="73" d="100"/>
        </p:scale>
        <p:origin x="-1932" y="-102"/>
      </p:cViewPr>
      <p:guideLst>
        <p:guide orient="horz" pos="2160"/>
        <p:guide pos="2880"/>
      </p:guideLst>
    </p:cSldViewPr>
  </p:slideViewPr>
  <p:outlineViewPr>
    <p:cViewPr>
      <p:scale>
        <a:sx n="33" d="100"/>
        <a:sy n="33" d="100"/>
      </p:scale>
      <p:origin x="222" y="13626"/>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1"/>
            <a:ext cx="7772400" cy="2533650"/>
          </a:xfrm>
        </p:spPr>
        <p:txBody>
          <a:bodyPr>
            <a:normAutofit/>
          </a:bodyPr>
          <a:lstStyle/>
          <a:p>
            <a:r>
              <a:rPr lang="en-GB" dirty="0" smtClean="0"/>
              <a:t>INHERITANCE AND </a:t>
            </a:r>
            <a:r>
              <a:rPr lang="en-GB" dirty="0" smtClean="0"/>
              <a:t>SUCCESSION: ISLAMIC LAW </a:t>
            </a:r>
            <a:r>
              <a:rPr lang="en-GB" dirty="0" smtClean="0"/>
              <a:t>PRACTICE AND PROCEDURE</a:t>
            </a:r>
            <a:endParaRPr lang="en-GB" dirty="0"/>
          </a:p>
        </p:txBody>
      </p:sp>
      <p:sp>
        <p:nvSpPr>
          <p:cNvPr id="3" name="Subtitle 2"/>
          <p:cNvSpPr>
            <a:spLocks noGrp="1"/>
          </p:cNvSpPr>
          <p:nvPr>
            <p:ph type="subTitle" idx="1"/>
          </p:nvPr>
        </p:nvSpPr>
        <p:spPr/>
        <p:txBody>
          <a:bodyPr>
            <a:normAutofit fontScale="62500" lnSpcReduction="20000"/>
          </a:bodyPr>
          <a:lstStyle/>
          <a:p>
            <a:r>
              <a:rPr lang="en-GB" dirty="0" smtClean="0"/>
              <a:t>BY</a:t>
            </a:r>
          </a:p>
          <a:p>
            <a:r>
              <a:rPr lang="en-GB" dirty="0" smtClean="0"/>
              <a:t>JUSTICE M.S. ABUBAKAR</a:t>
            </a:r>
          </a:p>
          <a:p>
            <a:r>
              <a:rPr lang="en-GB" dirty="0" smtClean="0"/>
              <a:t>KADI, SHARIA COURT OF APPEAL </a:t>
            </a:r>
            <a:r>
              <a:rPr lang="en-GB" dirty="0" smtClean="0"/>
              <a:t>FCT-ABUJA</a:t>
            </a:r>
          </a:p>
          <a:p>
            <a:r>
              <a:rPr lang="en-GB" dirty="0" smtClean="0"/>
              <a:t>Being a paper presented at a Hybrid Refresher Course for Judges of the Lower Courts at NJI, Abuja on 27/02/2025s</a:t>
            </a:r>
            <a:endParaRPr lang="en-GB" dirty="0"/>
          </a:p>
        </p:txBody>
      </p:sp>
    </p:spTree>
  </p:cSld>
  <p:clrMapOvr>
    <a:masterClrMapping/>
  </p:clrMapOvr>
  <p:transition>
    <p:comb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Practice and Procedure of Islamic Inheritance and </a:t>
            </a:r>
            <a:r>
              <a:rPr lang="en-GB" dirty="0" smtClean="0"/>
              <a:t>Succession </a:t>
            </a:r>
            <a:r>
              <a:rPr lang="en-GB" b="1" dirty="0" smtClean="0"/>
              <a:t>cont’d.</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GENERAL PRACTICE NOTES:</a:t>
            </a:r>
          </a:p>
          <a:p>
            <a:pPr>
              <a:buFont typeface="Wingdings" pitchFamily="2" charset="2"/>
              <a:buChar char="Ø"/>
            </a:pPr>
            <a:r>
              <a:rPr lang="en-GB" sz="2800" dirty="0" smtClean="0"/>
              <a:t>Ascertainment of all legal requirements</a:t>
            </a:r>
          </a:p>
          <a:p>
            <a:pPr>
              <a:buFont typeface="Wingdings" pitchFamily="2" charset="2"/>
              <a:buChar char="ü"/>
            </a:pPr>
            <a:r>
              <a:rPr lang="en-GB" sz="2400" dirty="0" smtClean="0"/>
              <a:t>Grounds, conditions, impediments, total/partial exclusion</a:t>
            </a:r>
          </a:p>
          <a:p>
            <a:pPr>
              <a:buNone/>
            </a:pPr>
            <a:endParaRPr lang="en-GB" sz="1200" dirty="0" smtClean="0"/>
          </a:p>
          <a:p>
            <a:pPr>
              <a:buFont typeface="Wingdings" pitchFamily="2" charset="2"/>
              <a:buChar char="Ø"/>
            </a:pPr>
            <a:r>
              <a:rPr lang="en-GB" sz="2800" dirty="0" smtClean="0"/>
              <a:t>Conditions precedent:</a:t>
            </a:r>
          </a:p>
          <a:p>
            <a:pPr>
              <a:buFont typeface="Wingdings" pitchFamily="2" charset="2"/>
              <a:buChar char="ü"/>
            </a:pPr>
            <a:r>
              <a:rPr lang="en-GB" sz="2400" dirty="0" smtClean="0"/>
              <a:t>Funeral expenses</a:t>
            </a:r>
          </a:p>
          <a:p>
            <a:pPr>
              <a:buFont typeface="Wingdings" pitchFamily="2" charset="2"/>
              <a:buChar char="ü"/>
            </a:pPr>
            <a:r>
              <a:rPr lang="en-GB" sz="2400" dirty="0" smtClean="0"/>
              <a:t>Settlement of Debts</a:t>
            </a:r>
          </a:p>
          <a:p>
            <a:pPr>
              <a:buFont typeface="Wingdings" pitchFamily="2" charset="2"/>
              <a:buChar char="ü"/>
            </a:pPr>
            <a:r>
              <a:rPr lang="en-GB" sz="2400" dirty="0" smtClean="0"/>
              <a:t>Validation of </a:t>
            </a:r>
            <a:r>
              <a:rPr lang="en-GB" sz="2400" i="1" dirty="0" err="1" smtClean="0"/>
              <a:t>wasiyyah</a:t>
            </a:r>
            <a:r>
              <a:rPr lang="en-GB" sz="2400" i="1" dirty="0" smtClean="0"/>
              <a:t> </a:t>
            </a:r>
            <a:r>
              <a:rPr lang="en-GB" sz="2400" dirty="0" smtClean="0"/>
              <a:t>(will/bequest) within legal limits</a:t>
            </a:r>
          </a:p>
          <a:p>
            <a:pPr>
              <a:buFont typeface="Wingdings" pitchFamily="2" charset="2"/>
              <a:buChar char="v"/>
            </a:pPr>
            <a:r>
              <a:rPr lang="en-GB" sz="2400" dirty="0" smtClean="0"/>
              <a:t>Gross estate v. Net estate</a:t>
            </a:r>
          </a:p>
          <a:p>
            <a:pPr>
              <a:buNone/>
            </a:pPr>
            <a:r>
              <a:rPr lang="en-GB" sz="2400" dirty="0" smtClean="0"/>
              <a:t> </a:t>
            </a:r>
          </a:p>
          <a:p>
            <a:pPr>
              <a:buFont typeface="Wingdings" pitchFamily="2" charset="2"/>
              <a:buChar char="Ø"/>
            </a:pPr>
            <a:r>
              <a:rPr lang="en-GB" sz="2800" dirty="0" smtClean="0"/>
              <a:t>Collation, Valuation and Custody of property</a:t>
            </a:r>
            <a:endParaRPr lang="en-GB"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Practice and Procedure of Islamic Inheritance and </a:t>
            </a:r>
            <a:r>
              <a:rPr lang="en-GB" dirty="0" smtClean="0"/>
              <a:t>Succession </a:t>
            </a:r>
            <a:r>
              <a:rPr lang="en-GB" b="1" dirty="0" smtClean="0"/>
              <a:t>cont’d.</a:t>
            </a:r>
            <a:endParaRPr lang="en-GB" dirty="0"/>
          </a:p>
        </p:txBody>
      </p:sp>
      <p:sp>
        <p:nvSpPr>
          <p:cNvPr id="3" name="Content Placeholder 2"/>
          <p:cNvSpPr>
            <a:spLocks noGrp="1"/>
          </p:cNvSpPr>
          <p:nvPr>
            <p:ph idx="1"/>
          </p:nvPr>
        </p:nvSpPr>
        <p:spPr/>
        <p:txBody>
          <a:bodyPr>
            <a:normAutofit/>
          </a:bodyPr>
          <a:lstStyle/>
          <a:p>
            <a:r>
              <a:rPr lang="en-GB" dirty="0" smtClean="0"/>
              <a:t>Courts exercising </a:t>
            </a:r>
            <a:r>
              <a:rPr lang="en-GB" dirty="0" smtClean="0"/>
              <a:t>jurisdiction:</a:t>
            </a:r>
          </a:p>
          <a:p>
            <a:pPr>
              <a:buFont typeface="Wingdings" pitchFamily="2" charset="2"/>
              <a:buChar char="Ø"/>
            </a:pPr>
            <a:r>
              <a:rPr lang="en-GB" sz="2800" dirty="0" smtClean="0"/>
              <a:t>Courts of first </a:t>
            </a:r>
            <a:r>
              <a:rPr lang="en-GB" sz="2800" dirty="0" smtClean="0"/>
              <a:t>instance: Area Courts, Upper Area Courts, </a:t>
            </a:r>
            <a:r>
              <a:rPr lang="en-GB" sz="2800" i="1" dirty="0" err="1" smtClean="0"/>
              <a:t>Shari’ah</a:t>
            </a:r>
            <a:r>
              <a:rPr lang="en-GB" sz="2800" dirty="0" smtClean="0"/>
              <a:t> Courts, Higher </a:t>
            </a:r>
            <a:r>
              <a:rPr lang="en-GB" sz="2800" i="1" dirty="0" err="1" smtClean="0"/>
              <a:t>Shari’ah</a:t>
            </a:r>
            <a:r>
              <a:rPr lang="en-GB" sz="2800" dirty="0" smtClean="0"/>
              <a:t> </a:t>
            </a:r>
            <a:r>
              <a:rPr lang="en-GB" sz="2800" dirty="0" smtClean="0"/>
              <a:t>Courts</a:t>
            </a:r>
          </a:p>
          <a:p>
            <a:pPr>
              <a:buNone/>
            </a:pPr>
            <a:endParaRPr lang="en-GB" sz="2800" dirty="0" smtClean="0"/>
          </a:p>
          <a:p>
            <a:pPr>
              <a:buFont typeface="Wingdings" pitchFamily="2" charset="2"/>
              <a:buChar char="Ø"/>
            </a:pPr>
            <a:r>
              <a:rPr lang="en-GB" sz="2800" dirty="0" smtClean="0"/>
              <a:t>Intermediary appellate courts: </a:t>
            </a:r>
            <a:r>
              <a:rPr lang="en-GB" sz="2800" dirty="0" smtClean="0"/>
              <a:t>Upper Area Courts, </a:t>
            </a:r>
            <a:r>
              <a:rPr lang="en-GB" sz="2800" dirty="0" smtClean="0"/>
              <a:t>Higher </a:t>
            </a:r>
            <a:r>
              <a:rPr lang="en-GB" sz="2800" i="1" dirty="0" err="1" smtClean="0"/>
              <a:t>Shari’ah</a:t>
            </a:r>
            <a:r>
              <a:rPr lang="en-GB" sz="2800" dirty="0" smtClean="0"/>
              <a:t> </a:t>
            </a:r>
            <a:r>
              <a:rPr lang="en-GB" sz="2800" dirty="0" smtClean="0"/>
              <a:t>Courts, the </a:t>
            </a:r>
            <a:r>
              <a:rPr lang="en-GB" sz="2800" dirty="0" err="1" smtClean="0"/>
              <a:t>Sharia</a:t>
            </a:r>
            <a:r>
              <a:rPr lang="en-GB" sz="2800" dirty="0" smtClean="0"/>
              <a:t> Court of Appeal</a:t>
            </a:r>
          </a:p>
          <a:p>
            <a:pPr>
              <a:buNone/>
            </a:pPr>
            <a:endParaRPr lang="en-GB" sz="2800" dirty="0" smtClean="0"/>
          </a:p>
          <a:p>
            <a:pPr>
              <a:buFont typeface="Wingdings" pitchFamily="2" charset="2"/>
              <a:buChar char="Ø"/>
            </a:pPr>
            <a:r>
              <a:rPr lang="en-GB" sz="2800" dirty="0" smtClean="0"/>
              <a:t>Higher appellate courts: The Court of Appeal, The Supreme Court of Nigeria</a:t>
            </a:r>
            <a:endParaRPr lang="en-GB"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Court Procedure in Islamic Law of Inheritance and Succession</a:t>
            </a:r>
            <a:endParaRPr lang="en-GB" dirty="0"/>
          </a:p>
        </p:txBody>
      </p:sp>
      <p:sp>
        <p:nvSpPr>
          <p:cNvPr id="3" name="Content Placeholder 2"/>
          <p:cNvSpPr>
            <a:spLocks noGrp="1"/>
          </p:cNvSpPr>
          <p:nvPr>
            <p:ph idx="1"/>
          </p:nvPr>
        </p:nvSpPr>
        <p:spPr/>
        <p:txBody>
          <a:bodyPr/>
          <a:lstStyle/>
          <a:p>
            <a:r>
              <a:rPr lang="en-GB" dirty="0" smtClean="0"/>
              <a:t>Application of Islamic law procedure and Rules of Court </a:t>
            </a:r>
            <a:r>
              <a:rPr lang="en-GB" sz="2400" dirty="0" smtClean="0"/>
              <a:t>(S.16 ACRE Act, Area Courts Civil Procedure Rules)</a:t>
            </a:r>
            <a:endParaRPr lang="en-GB" sz="2400" dirty="0" smtClean="0"/>
          </a:p>
          <a:p>
            <a:r>
              <a:rPr lang="en-GB" dirty="0" smtClean="0"/>
              <a:t>Filing </a:t>
            </a:r>
            <a:r>
              <a:rPr lang="en-GB" dirty="0" smtClean="0"/>
              <a:t>of </a:t>
            </a:r>
            <a:r>
              <a:rPr lang="en-GB" dirty="0" smtClean="0"/>
              <a:t>suits: methods, requirements </a:t>
            </a:r>
            <a:r>
              <a:rPr lang="en-GB" sz="2400" dirty="0" smtClean="0"/>
              <a:t>(writ, plaint, petitions, summons, address of defendant, etc)</a:t>
            </a:r>
          </a:p>
          <a:p>
            <a:r>
              <a:rPr lang="en-GB" sz="3000" dirty="0" smtClean="0"/>
              <a:t>Legal personality/capacity/competence of parties, </a:t>
            </a:r>
            <a:r>
              <a:rPr lang="en-GB" sz="3000" i="1" dirty="0" smtClean="0"/>
              <a:t>locus </a:t>
            </a:r>
            <a:r>
              <a:rPr lang="en-GB" sz="3000" i="1" dirty="0" err="1" smtClean="0"/>
              <a:t>standi</a:t>
            </a:r>
            <a:r>
              <a:rPr lang="en-GB" sz="3000" i="1" dirty="0" smtClean="0"/>
              <a:t>. </a:t>
            </a:r>
            <a:r>
              <a:rPr lang="en-GB" sz="2400" i="1" dirty="0" smtClean="0"/>
              <a:t>S</a:t>
            </a:r>
            <a:r>
              <a:rPr lang="en-GB" sz="2400" dirty="0" smtClean="0"/>
              <a:t>ee </a:t>
            </a:r>
            <a:r>
              <a:rPr lang="en-GB" sz="2400" b="1" dirty="0" err="1" smtClean="0"/>
              <a:t>Opobiyi</a:t>
            </a:r>
            <a:r>
              <a:rPr lang="en-GB" sz="2400" b="1" dirty="0" smtClean="0"/>
              <a:t> v. </a:t>
            </a:r>
            <a:r>
              <a:rPr lang="en-GB" sz="2400" b="1" dirty="0" err="1" smtClean="0"/>
              <a:t>Munir</a:t>
            </a:r>
            <a:r>
              <a:rPr lang="en-GB" sz="2400" b="1" dirty="0" smtClean="0"/>
              <a:t> (2019</a:t>
            </a:r>
            <a:r>
              <a:rPr lang="en-GB" sz="2400" dirty="0" smtClean="0"/>
              <a:t>) 7 SQLR (Pt. II) 310 SC, </a:t>
            </a:r>
            <a:r>
              <a:rPr lang="en-GB" sz="2400" dirty="0" err="1" smtClean="0"/>
              <a:t>Alhassan</a:t>
            </a:r>
            <a:r>
              <a:rPr lang="en-GB" sz="2400" dirty="0" smtClean="0"/>
              <a:t> B. Hassan v. Estate of Late B Hassan</a:t>
            </a:r>
          </a:p>
          <a:p>
            <a:r>
              <a:rPr lang="en-GB" sz="2800" dirty="0" smtClean="0"/>
              <a:t>Status of parties: determination of plaintiff/claimant and defendant.</a:t>
            </a:r>
            <a:endParaRPr lang="en-GB" sz="2800" dirty="0"/>
          </a:p>
        </p:txBody>
      </p:sp>
    </p:spTree>
  </p:cSld>
  <p:clrMapOvr>
    <a:masterClrMapping/>
  </p:clrMapOvr>
  <p:transition>
    <p:comb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Court Procedure in Islamic Law of Inheritance and Succession </a:t>
            </a:r>
            <a:r>
              <a:rPr lang="en-GB" b="1" dirty="0" smtClean="0"/>
              <a:t>cont’d.</a:t>
            </a:r>
            <a:endParaRPr lang="en-GB" dirty="0"/>
          </a:p>
        </p:txBody>
      </p:sp>
      <p:sp>
        <p:nvSpPr>
          <p:cNvPr id="3" name="Content Placeholder 2"/>
          <p:cNvSpPr>
            <a:spLocks noGrp="1"/>
          </p:cNvSpPr>
          <p:nvPr>
            <p:ph idx="1"/>
          </p:nvPr>
        </p:nvSpPr>
        <p:spPr/>
        <p:txBody>
          <a:bodyPr>
            <a:normAutofit fontScale="92500"/>
          </a:bodyPr>
          <a:lstStyle/>
          <a:p>
            <a:r>
              <a:rPr lang="en-GB" dirty="0" smtClean="0"/>
              <a:t>Contentious and non-contentious suits:</a:t>
            </a:r>
          </a:p>
          <a:p>
            <a:pPr>
              <a:buFont typeface="Wingdings" pitchFamily="2" charset="2"/>
              <a:buChar char="Ø"/>
            </a:pPr>
            <a:r>
              <a:rPr lang="en-GB" sz="2400" dirty="0" smtClean="0"/>
              <a:t>Large families: multiple wives and children, multi-religious, etc</a:t>
            </a:r>
          </a:p>
          <a:p>
            <a:pPr>
              <a:buFont typeface="Wingdings" pitchFamily="2" charset="2"/>
              <a:buChar char="Ø"/>
            </a:pPr>
            <a:r>
              <a:rPr lang="en-GB" sz="2400" dirty="0" smtClean="0"/>
              <a:t>Adoption of settlements as consent judgments, etc.</a:t>
            </a:r>
          </a:p>
          <a:p>
            <a:pPr>
              <a:buNone/>
            </a:pPr>
            <a:endParaRPr lang="en-GB" sz="1200" dirty="0" smtClean="0"/>
          </a:p>
          <a:p>
            <a:r>
              <a:rPr lang="en-GB" dirty="0" smtClean="0"/>
              <a:t>D</a:t>
            </a:r>
            <a:r>
              <a:rPr lang="en-GB" dirty="0" smtClean="0"/>
              <a:t>ealing </a:t>
            </a:r>
            <a:r>
              <a:rPr lang="en-GB" dirty="0" smtClean="0"/>
              <a:t>with </a:t>
            </a:r>
            <a:r>
              <a:rPr lang="en-GB" dirty="0" smtClean="0"/>
              <a:t>objections to jurisdiction:</a:t>
            </a:r>
          </a:p>
          <a:p>
            <a:pPr>
              <a:buFont typeface="Wingdings" pitchFamily="2" charset="2"/>
              <a:buChar char="Ø"/>
            </a:pPr>
            <a:r>
              <a:rPr lang="en-GB" sz="2400" dirty="0" smtClean="0"/>
              <a:t>Territorial: See </a:t>
            </a:r>
            <a:r>
              <a:rPr lang="en-GB" sz="2000" b="1" dirty="0" err="1" smtClean="0"/>
              <a:t>Sabon</a:t>
            </a:r>
            <a:r>
              <a:rPr lang="en-GB" sz="2000" b="1" dirty="0" smtClean="0"/>
              <a:t> </a:t>
            </a:r>
            <a:r>
              <a:rPr lang="en-GB" sz="2000" b="1" dirty="0" err="1" smtClean="0"/>
              <a:t>Birni</a:t>
            </a:r>
            <a:r>
              <a:rPr lang="en-GB" sz="2000" b="1" dirty="0" smtClean="0"/>
              <a:t> v. </a:t>
            </a:r>
            <a:r>
              <a:rPr lang="en-GB" sz="2000" b="1" dirty="0" err="1" smtClean="0"/>
              <a:t>Sabon</a:t>
            </a:r>
            <a:r>
              <a:rPr lang="en-GB" sz="2000" b="1" dirty="0" smtClean="0"/>
              <a:t> </a:t>
            </a:r>
            <a:r>
              <a:rPr lang="en-GB" sz="2000" b="1" dirty="0" err="1" smtClean="0"/>
              <a:t>Birni</a:t>
            </a:r>
            <a:r>
              <a:rPr lang="en-GB" sz="2000" b="1" dirty="0" smtClean="0"/>
              <a:t> </a:t>
            </a:r>
            <a:r>
              <a:rPr lang="en-GB" sz="2000" dirty="0" smtClean="0"/>
              <a:t>(2019) 7 SQLR (Pt. III) 85 SCA</a:t>
            </a:r>
          </a:p>
          <a:p>
            <a:pPr>
              <a:buFont typeface="Wingdings" pitchFamily="2" charset="2"/>
              <a:buChar char="Ø"/>
            </a:pPr>
            <a:r>
              <a:rPr lang="en-GB" sz="2400" dirty="0" smtClean="0"/>
              <a:t>Subject matter/monetary limitation (Area Court v. Upper A/C)</a:t>
            </a:r>
          </a:p>
          <a:p>
            <a:pPr>
              <a:buFont typeface="Wingdings" pitchFamily="2" charset="2"/>
              <a:buChar char="Ø"/>
            </a:pPr>
            <a:r>
              <a:rPr lang="en-GB" sz="2400" b="1" dirty="0" smtClean="0"/>
              <a:t>Managing Disputes with competing statutory/customary claims</a:t>
            </a:r>
          </a:p>
          <a:p>
            <a:pPr>
              <a:buNone/>
            </a:pPr>
            <a:r>
              <a:rPr lang="en-GB" sz="2400" dirty="0" smtClean="0"/>
              <a:t>See </a:t>
            </a:r>
            <a:r>
              <a:rPr lang="en-GB" sz="2400" i="1" dirty="0" smtClean="0"/>
              <a:t>Mohammed v. Mohammed</a:t>
            </a:r>
            <a:r>
              <a:rPr lang="en-GB" sz="2400" dirty="0" smtClean="0"/>
              <a:t>, </a:t>
            </a:r>
            <a:r>
              <a:rPr lang="en-GB" sz="2400" i="1" dirty="0" err="1" smtClean="0"/>
              <a:t>Adekunle</a:t>
            </a:r>
            <a:r>
              <a:rPr lang="en-GB" sz="2400" i="1" dirty="0" smtClean="0"/>
              <a:t> v. Ahmed</a:t>
            </a:r>
            <a:r>
              <a:rPr lang="en-GB" sz="2400" dirty="0" smtClean="0"/>
              <a:t>, etc. </a:t>
            </a:r>
            <a:r>
              <a:rPr lang="en-GB" sz="2400" b="1" dirty="0" smtClean="0"/>
              <a:t>  </a:t>
            </a:r>
            <a:endParaRPr lang="en-GB" sz="2400" dirty="0" smtClean="0"/>
          </a:p>
          <a:p>
            <a:r>
              <a:rPr lang="en-GB" dirty="0" smtClean="0"/>
              <a:t>Counter claims: </a:t>
            </a:r>
            <a:r>
              <a:rPr lang="en-GB" sz="2400" dirty="0" smtClean="0"/>
              <a:t>By third parties, heirs (debts, bequest, etc)</a:t>
            </a:r>
            <a:r>
              <a:rPr lang="en-GB" dirty="0" smtClean="0"/>
              <a:t> </a:t>
            </a:r>
            <a:endParaRPr lang="en-GB" dirty="0"/>
          </a:p>
        </p:txBody>
      </p:sp>
    </p:spTree>
  </p:cSld>
  <p:clrMapOvr>
    <a:masterClrMapping/>
  </p:clrMapOvr>
  <p:transition>
    <p:comb dir="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Court Procedure in Islamic Law of Inheritance and Succession </a:t>
            </a:r>
            <a:r>
              <a:rPr lang="en-GB" b="1" dirty="0" smtClean="0"/>
              <a:t>cont’d.</a:t>
            </a:r>
            <a:endParaRPr lang="en-GB" dirty="0"/>
          </a:p>
        </p:txBody>
      </p:sp>
      <p:sp>
        <p:nvSpPr>
          <p:cNvPr id="3" name="Content Placeholder 2"/>
          <p:cNvSpPr>
            <a:spLocks noGrp="1"/>
          </p:cNvSpPr>
          <p:nvPr>
            <p:ph idx="1"/>
          </p:nvPr>
        </p:nvSpPr>
        <p:spPr/>
        <p:txBody>
          <a:bodyPr>
            <a:normAutofit/>
          </a:bodyPr>
          <a:lstStyle/>
          <a:p>
            <a:r>
              <a:rPr lang="en-GB" i="1" dirty="0" err="1" smtClean="0"/>
              <a:t>Mujibat</a:t>
            </a:r>
            <a:r>
              <a:rPr lang="en-GB" dirty="0" smtClean="0"/>
              <a:t>: </a:t>
            </a:r>
            <a:r>
              <a:rPr lang="en-GB" b="1" dirty="0" smtClean="0"/>
              <a:t>Proof </a:t>
            </a:r>
            <a:r>
              <a:rPr lang="en-GB" dirty="0" smtClean="0"/>
              <a:t>by admission or by </a:t>
            </a:r>
            <a:r>
              <a:rPr lang="en-GB" dirty="0" smtClean="0"/>
              <a:t>evidence</a:t>
            </a:r>
          </a:p>
          <a:p>
            <a:pPr>
              <a:buFont typeface="Wingdings" pitchFamily="2" charset="2"/>
              <a:buChar char="Ø"/>
            </a:pPr>
            <a:r>
              <a:rPr lang="en-GB" dirty="0" smtClean="0"/>
              <a:t>Nature, standard, quantum of evidence required in proof of claims. </a:t>
            </a:r>
            <a:r>
              <a:rPr lang="en-GB" sz="2400" dirty="0" smtClean="0"/>
              <a:t>N.B. Difference in proof of claim against the deceased and claim to inheritance.</a:t>
            </a:r>
          </a:p>
          <a:p>
            <a:r>
              <a:rPr lang="en-GB" b="1" dirty="0" smtClean="0"/>
              <a:t>Determination </a:t>
            </a:r>
            <a:r>
              <a:rPr lang="en-GB" dirty="0" smtClean="0"/>
              <a:t>of claim: </a:t>
            </a:r>
            <a:r>
              <a:rPr lang="en-GB" sz="2800" dirty="0" smtClean="0"/>
              <a:t>e</a:t>
            </a:r>
            <a:r>
              <a:rPr lang="en-GB" sz="2800" dirty="0" smtClean="0"/>
              <a:t>state, (liabilities?), heirs</a:t>
            </a:r>
            <a:endParaRPr lang="en-GB" sz="2800" b="1" dirty="0" smtClean="0"/>
          </a:p>
          <a:p>
            <a:r>
              <a:rPr lang="en-GB" b="1" dirty="0" smtClean="0"/>
              <a:t>Distribution </a:t>
            </a:r>
            <a:r>
              <a:rPr lang="en-GB" dirty="0" smtClean="0"/>
              <a:t>of estate</a:t>
            </a:r>
          </a:p>
          <a:p>
            <a:pPr>
              <a:buFont typeface="Wingdings" pitchFamily="2" charset="2"/>
              <a:buChar char="Ø"/>
            </a:pPr>
            <a:r>
              <a:rPr lang="en-GB" sz="2400" dirty="0" smtClean="0"/>
              <a:t>Doctrines of </a:t>
            </a:r>
            <a:r>
              <a:rPr lang="en-GB" sz="2400" i="1" dirty="0" smtClean="0"/>
              <a:t>Awl</a:t>
            </a:r>
            <a:r>
              <a:rPr lang="en-GB" sz="2400" dirty="0" smtClean="0"/>
              <a:t> and </a:t>
            </a:r>
            <a:r>
              <a:rPr lang="en-GB" sz="2400" i="1" dirty="0" err="1" smtClean="0"/>
              <a:t>Radd</a:t>
            </a:r>
            <a:r>
              <a:rPr lang="en-GB" sz="2400" i="1" dirty="0" smtClean="0"/>
              <a:t>, </a:t>
            </a:r>
            <a:r>
              <a:rPr lang="en-GB" sz="2400" dirty="0" smtClean="0"/>
              <a:t>considering</a:t>
            </a:r>
            <a:r>
              <a:rPr lang="en-GB" sz="2400" i="1" dirty="0" smtClean="0"/>
              <a:t> </a:t>
            </a:r>
            <a:r>
              <a:rPr lang="en-GB" sz="2400" i="1" dirty="0" err="1" smtClean="0"/>
              <a:t>Zul</a:t>
            </a:r>
            <a:r>
              <a:rPr lang="en-GB" sz="2400" i="1" dirty="0" smtClean="0"/>
              <a:t> </a:t>
            </a:r>
            <a:r>
              <a:rPr lang="en-GB" sz="2400" i="1" dirty="0" err="1" smtClean="0"/>
              <a:t>Arham</a:t>
            </a:r>
            <a:r>
              <a:rPr lang="en-GB" sz="2400" i="1" dirty="0" smtClean="0"/>
              <a:t> &amp; orphans</a:t>
            </a:r>
          </a:p>
          <a:p>
            <a:pPr>
              <a:buFont typeface="Wingdings" pitchFamily="2" charset="2"/>
              <a:buChar char="Ø"/>
            </a:pPr>
            <a:r>
              <a:rPr lang="en-GB" sz="2400" dirty="0" smtClean="0"/>
              <a:t>Handling of Issues of Pregnant woman (heir or mother of a potential heir), Hermaphrodite, deceased heir, etc </a:t>
            </a:r>
            <a:endParaRPr lang="en-GB" sz="2400" dirty="0"/>
          </a:p>
        </p:txBody>
      </p:sp>
    </p:spTree>
  </p:cSld>
  <p:clrMapOvr>
    <a:masterClrMapping/>
  </p:clrMapOvr>
  <p:transition>
    <p:comb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Court Procedure in Islamic Law of Inheritance and Succession </a:t>
            </a:r>
            <a:r>
              <a:rPr lang="en-GB" b="1" dirty="0" smtClean="0"/>
              <a:t>cont’d.</a:t>
            </a:r>
            <a:endParaRPr lang="en-GB" dirty="0"/>
          </a:p>
        </p:txBody>
      </p:sp>
      <p:sp>
        <p:nvSpPr>
          <p:cNvPr id="3" name="Content Placeholder 2"/>
          <p:cNvSpPr>
            <a:spLocks noGrp="1"/>
          </p:cNvSpPr>
          <p:nvPr>
            <p:ph idx="1"/>
          </p:nvPr>
        </p:nvSpPr>
        <p:spPr/>
        <p:txBody>
          <a:bodyPr/>
          <a:lstStyle/>
          <a:p>
            <a:r>
              <a:rPr lang="en-GB" dirty="0" smtClean="0"/>
              <a:t>Allotment and </a:t>
            </a:r>
            <a:r>
              <a:rPr lang="en-GB" dirty="0" smtClean="0"/>
              <a:t>A</a:t>
            </a:r>
            <a:r>
              <a:rPr lang="en-GB" dirty="0" smtClean="0"/>
              <a:t>llocation of shares</a:t>
            </a:r>
          </a:p>
          <a:p>
            <a:pPr>
              <a:buFont typeface="Wingdings" pitchFamily="2" charset="2"/>
              <a:buChar char="Ø"/>
            </a:pPr>
            <a:r>
              <a:rPr lang="en-GB" sz="2400" dirty="0" smtClean="0"/>
              <a:t>Indivisible items: sale and share proceeds?</a:t>
            </a:r>
          </a:p>
          <a:p>
            <a:pPr>
              <a:buFont typeface="Wingdings" pitchFamily="2" charset="2"/>
              <a:buChar char="Ø"/>
            </a:pPr>
            <a:r>
              <a:rPr lang="en-GB" sz="2400" dirty="0" smtClean="0"/>
              <a:t>Personal effects and items of sentimental value</a:t>
            </a:r>
          </a:p>
          <a:p>
            <a:pPr>
              <a:buFont typeface="Wingdings" pitchFamily="2" charset="2"/>
              <a:buChar char="Ø"/>
            </a:pPr>
            <a:r>
              <a:rPr lang="en-GB" sz="2400" dirty="0" smtClean="0"/>
              <a:t>Consideration of individual needs of  heirs</a:t>
            </a:r>
            <a:endParaRPr lang="en-GB" sz="2400" dirty="0" smtClean="0"/>
          </a:p>
          <a:p>
            <a:r>
              <a:rPr lang="en-GB" dirty="0" smtClean="0"/>
              <a:t>Handing over</a:t>
            </a:r>
          </a:p>
          <a:p>
            <a:pPr>
              <a:buFont typeface="Wingdings" pitchFamily="2" charset="2"/>
              <a:buChar char="Ø"/>
            </a:pPr>
            <a:r>
              <a:rPr lang="en-GB" sz="2400" dirty="0" smtClean="0"/>
              <a:t>Writs of possession, certificates, enforcement of judgment</a:t>
            </a:r>
          </a:p>
          <a:p>
            <a:r>
              <a:rPr lang="en-GB" dirty="0" smtClean="0"/>
              <a:t>Costs and expenses</a:t>
            </a:r>
          </a:p>
          <a:p>
            <a:pPr>
              <a:buFont typeface="Wingdings" pitchFamily="2" charset="2"/>
              <a:buChar char="Ø"/>
            </a:pPr>
            <a:r>
              <a:rPr lang="en-GB" sz="2400" dirty="0" smtClean="0"/>
              <a:t>Cost of litigation (filing fees, </a:t>
            </a:r>
            <a:r>
              <a:rPr lang="en-GB" sz="2400" i="1" dirty="0" err="1" smtClean="0"/>
              <a:t>ushr</a:t>
            </a:r>
            <a:r>
              <a:rPr lang="en-GB" sz="2400" i="1" dirty="0" smtClean="0"/>
              <a:t>, </a:t>
            </a:r>
            <a:r>
              <a:rPr lang="en-GB" sz="2400" dirty="0" smtClean="0"/>
              <a:t>etc), expenses for experts (estate surveyors/</a:t>
            </a:r>
            <a:r>
              <a:rPr lang="en-GB" sz="2400" dirty="0" err="1" smtClean="0"/>
              <a:t>valuers</a:t>
            </a:r>
            <a:r>
              <a:rPr lang="en-GB" sz="2400" dirty="0" smtClean="0"/>
              <a:t>, auctioneers, etc)  </a:t>
            </a:r>
            <a:r>
              <a:rPr lang="en-GB" dirty="0" smtClean="0"/>
              <a:t> </a:t>
            </a:r>
          </a:p>
          <a:p>
            <a:endParaRPr lang="en-GB" dirty="0"/>
          </a:p>
        </p:txBody>
      </p:sp>
    </p:spTree>
  </p:cSld>
  <p:clrMapOvr>
    <a:masterClrMapping/>
  </p:clrMapOvr>
  <p:transition>
    <p:comb dir="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7701"/>
            <a:ext cx="8229600" cy="1143000"/>
          </a:xfrm>
        </p:spPr>
        <p:txBody>
          <a:bodyPr>
            <a:noAutofit/>
          </a:bodyPr>
          <a:lstStyle/>
          <a:p>
            <a:r>
              <a:rPr lang="en-GB" sz="3600" dirty="0" smtClean="0"/>
              <a:t>Topical and Emergent Issues in Practice and Procedure of Islamic Law of Inheritance</a:t>
            </a:r>
            <a:endParaRPr lang="en-GB" sz="3600" dirty="0"/>
          </a:p>
        </p:txBody>
      </p:sp>
      <p:sp>
        <p:nvSpPr>
          <p:cNvPr id="3" name="Content Placeholder 2"/>
          <p:cNvSpPr>
            <a:spLocks noGrp="1"/>
          </p:cNvSpPr>
          <p:nvPr>
            <p:ph idx="1"/>
          </p:nvPr>
        </p:nvSpPr>
        <p:spPr/>
        <p:txBody>
          <a:bodyPr>
            <a:normAutofit/>
          </a:bodyPr>
          <a:lstStyle/>
          <a:p>
            <a:pPr lvl="1">
              <a:buFont typeface="Arial" pitchFamily="34" charset="0"/>
              <a:buChar char="•"/>
            </a:pPr>
            <a:r>
              <a:rPr lang="en-GB" dirty="0" smtClean="0"/>
              <a:t>Properties acquired in the name of companies</a:t>
            </a:r>
          </a:p>
          <a:p>
            <a:pPr lvl="1">
              <a:buFont typeface="Arial" pitchFamily="34" charset="0"/>
              <a:buChar char="•"/>
            </a:pPr>
            <a:r>
              <a:rPr lang="en-GB" dirty="0" smtClean="0"/>
              <a:t>Reservation of a family </a:t>
            </a:r>
            <a:r>
              <a:rPr lang="en-GB" dirty="0" smtClean="0"/>
              <a:t>h</a:t>
            </a:r>
            <a:r>
              <a:rPr lang="en-GB" dirty="0" smtClean="0"/>
              <a:t>ouse for common use</a:t>
            </a:r>
          </a:p>
          <a:p>
            <a:pPr lvl="1">
              <a:buFont typeface="Arial" pitchFamily="34" charset="0"/>
              <a:buChar char="•"/>
            </a:pPr>
            <a:r>
              <a:rPr lang="en-GB" dirty="0" smtClean="0"/>
              <a:t>Repudiation of agreements by infant-heirs (minors) upon attainment of majority</a:t>
            </a:r>
          </a:p>
          <a:p>
            <a:pPr lvl="1">
              <a:buFont typeface="Arial" pitchFamily="34" charset="0"/>
              <a:buChar char="•"/>
            </a:pPr>
            <a:r>
              <a:rPr lang="en-GB" dirty="0" smtClean="0"/>
              <a:t>The concept of </a:t>
            </a:r>
            <a:r>
              <a:rPr lang="en-GB" i="1" dirty="0" err="1" smtClean="0"/>
              <a:t>wasiyyatul</a:t>
            </a:r>
            <a:r>
              <a:rPr lang="en-GB" i="1" dirty="0" smtClean="0"/>
              <a:t> </a:t>
            </a:r>
            <a:r>
              <a:rPr lang="en-GB" i="1" dirty="0" err="1" smtClean="0"/>
              <a:t>Ijbar</a:t>
            </a:r>
            <a:r>
              <a:rPr lang="en-GB" i="1" dirty="0" smtClean="0"/>
              <a:t> </a:t>
            </a:r>
            <a:r>
              <a:rPr lang="en-GB" dirty="0" smtClean="0"/>
              <a:t>(mandatory bequest)</a:t>
            </a:r>
          </a:p>
          <a:p>
            <a:pPr lvl="1">
              <a:buFont typeface="Arial" pitchFamily="34" charset="0"/>
              <a:buChar char="•"/>
            </a:pPr>
            <a:r>
              <a:rPr lang="en-GB" dirty="0" smtClean="0"/>
              <a:t>Use of technology in resolving issues, e.g. </a:t>
            </a:r>
            <a:r>
              <a:rPr lang="en-GB" sz="2400" dirty="0" smtClean="0"/>
              <a:t>determining sex of foetus (through CT scan), paternity? (through DNA test?)</a:t>
            </a:r>
          </a:p>
          <a:p>
            <a:pPr lvl="1">
              <a:buFont typeface="Arial" pitchFamily="34" charset="0"/>
              <a:buChar char="•"/>
            </a:pPr>
            <a:r>
              <a:rPr lang="en-GB" sz="2000" dirty="0" smtClean="0"/>
              <a:t>Any room for AI? </a:t>
            </a:r>
            <a:r>
              <a:rPr lang="en-GB" sz="2000" dirty="0" smtClean="0"/>
              <a:t>An app </a:t>
            </a:r>
            <a:r>
              <a:rPr lang="en-GB" sz="2000" smtClean="0"/>
              <a:t>for distribution of estate?</a:t>
            </a:r>
            <a:endParaRPr lang="en-GB" sz="2000" dirty="0"/>
          </a:p>
        </p:txBody>
      </p:sp>
    </p:spTree>
  </p:cSld>
  <p:clrMapOvr>
    <a:masterClrMapping/>
  </p:clrMapOvr>
  <p:transition>
    <p:comb dir="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a:t>
            </a:r>
            <a:endParaRPr lang="en-GB" dirty="0"/>
          </a:p>
        </p:txBody>
      </p:sp>
      <p:sp>
        <p:nvSpPr>
          <p:cNvPr id="3" name="Content Placeholder 2"/>
          <p:cNvSpPr>
            <a:spLocks noGrp="1"/>
          </p:cNvSpPr>
          <p:nvPr>
            <p:ph idx="1"/>
          </p:nvPr>
        </p:nvSpPr>
        <p:spPr/>
        <p:txBody>
          <a:bodyPr/>
          <a:lstStyle/>
          <a:p>
            <a:pPr marL="342900" lvl="1" indent="-342900">
              <a:buFont typeface="Arial" pitchFamily="34" charset="0"/>
              <a:buChar char="•"/>
            </a:pPr>
            <a:r>
              <a:rPr lang="en-GB" sz="3200" dirty="0" smtClean="0"/>
              <a:t>Recap</a:t>
            </a:r>
          </a:p>
          <a:p>
            <a:pPr marL="342900" lvl="1" indent="-342900">
              <a:buFont typeface="Arial" pitchFamily="34" charset="0"/>
              <a:buChar char="•"/>
            </a:pPr>
            <a:r>
              <a:rPr lang="en-GB" sz="3200" dirty="0" smtClean="0"/>
              <a:t>Recommendations:</a:t>
            </a:r>
          </a:p>
          <a:p>
            <a:pPr marL="342900" lvl="1" indent="-342900">
              <a:buFont typeface="Wingdings" pitchFamily="2" charset="2"/>
              <a:buChar char="Ø"/>
            </a:pPr>
            <a:r>
              <a:rPr lang="en-GB" sz="2400" dirty="0" smtClean="0"/>
              <a:t>K</a:t>
            </a:r>
            <a:r>
              <a:rPr lang="en-GB" sz="2400" dirty="0" smtClean="0"/>
              <a:t>eeping </a:t>
            </a:r>
            <a:r>
              <a:rPr lang="en-GB" sz="2400" dirty="0" smtClean="0"/>
              <a:t>accurate records, fear of </a:t>
            </a:r>
            <a:r>
              <a:rPr lang="en-GB" sz="2400" dirty="0" smtClean="0"/>
              <a:t>Allah, apply wisdom</a:t>
            </a:r>
          </a:p>
          <a:p>
            <a:pPr marL="342900" lvl="1" indent="-342900">
              <a:buFont typeface="Arial" pitchFamily="34" charset="0"/>
              <a:buChar char="•"/>
            </a:pPr>
            <a:endParaRPr lang="en-GB" b="1" u="sng" dirty="0" smtClean="0"/>
          </a:p>
          <a:p>
            <a:pPr marL="342900" lvl="1" indent="-342900">
              <a:buFont typeface="Arial" pitchFamily="34" charset="0"/>
              <a:buChar char="•"/>
            </a:pPr>
            <a:r>
              <a:rPr lang="en-GB" sz="3200" dirty="0" smtClean="0"/>
              <a:t>Questions, comments, sharing of experience</a:t>
            </a:r>
          </a:p>
          <a:p>
            <a:pPr marL="342900" lvl="1" indent="-342900">
              <a:buFont typeface="Arial" pitchFamily="34" charset="0"/>
              <a:buChar char="•"/>
            </a:pPr>
            <a:r>
              <a:rPr lang="en-GB" sz="3200" dirty="0" smtClean="0"/>
              <a:t>Case Studies</a:t>
            </a:r>
            <a:endParaRPr lang="en-GB" sz="3200" dirty="0" smtClean="0"/>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OBJECTIVES OF THE </a:t>
            </a:r>
            <a:r>
              <a:rPr lang="en-GB" dirty="0" smtClean="0"/>
              <a:t>PAPER</a:t>
            </a:r>
            <a:endParaRPr lang="en-GB" sz="2400" dirty="0" smtClean="0">
              <a:latin typeface="Times New Roman" pitchFamily="18" charset="0"/>
              <a:cs typeface="Times New Roman" pitchFamily="18" charset="0"/>
            </a:endParaRPr>
          </a:p>
          <a:p>
            <a:pPr>
              <a:buFont typeface="Wingdings" pitchFamily="2" charset="2"/>
              <a:buChar char="Ø"/>
            </a:pPr>
            <a:r>
              <a:rPr lang="en-GB" sz="2000" dirty="0" smtClean="0">
                <a:latin typeface="Times New Roman" pitchFamily="18" charset="0"/>
                <a:cs typeface="Times New Roman" pitchFamily="18" charset="0"/>
              </a:rPr>
              <a:t>Identify </a:t>
            </a:r>
            <a:r>
              <a:rPr lang="en-GB" sz="2000" dirty="0" smtClean="0">
                <a:latin typeface="Times New Roman" pitchFamily="18" charset="0"/>
                <a:cs typeface="Times New Roman" pitchFamily="18" charset="0"/>
              </a:rPr>
              <a:t>core principles of Islamic law of </a:t>
            </a:r>
            <a:r>
              <a:rPr lang="en-GB" sz="2000" dirty="0" smtClean="0">
                <a:latin typeface="Times New Roman" pitchFamily="18" charset="0"/>
                <a:cs typeface="Times New Roman" pitchFamily="18" charset="0"/>
              </a:rPr>
              <a:t>inheritance</a:t>
            </a:r>
          </a:p>
          <a:p>
            <a:pPr>
              <a:buFont typeface="Wingdings" pitchFamily="2" charset="2"/>
              <a:buChar char="Ø"/>
            </a:pPr>
            <a:r>
              <a:rPr lang="en-GB" sz="2000" dirty="0" smtClean="0">
                <a:latin typeface="Times New Roman" pitchFamily="18" charset="0"/>
                <a:cs typeface="Times New Roman" pitchFamily="18" charset="0"/>
              </a:rPr>
              <a:t>Explain procedural requirements for adjudicating inheritance disputes under </a:t>
            </a:r>
            <a:r>
              <a:rPr lang="en-GB" sz="2000" dirty="0" err="1" smtClean="0">
                <a:latin typeface="Times New Roman" pitchFamily="18" charset="0"/>
                <a:cs typeface="Times New Roman" pitchFamily="18" charset="0"/>
              </a:rPr>
              <a:t>shariah</a:t>
            </a:r>
            <a:r>
              <a:rPr lang="en-GB" sz="2000" dirty="0" smtClean="0">
                <a:latin typeface="Times New Roman" pitchFamily="18" charset="0"/>
                <a:cs typeface="Times New Roman" pitchFamily="18" charset="0"/>
              </a:rPr>
              <a:t> law.</a:t>
            </a:r>
          </a:p>
          <a:p>
            <a:pPr>
              <a:buFont typeface="Wingdings" pitchFamily="2" charset="2"/>
              <a:buChar char="Ø"/>
            </a:pPr>
            <a:r>
              <a:rPr lang="en-GB" sz="2000" dirty="0" smtClean="0">
                <a:latin typeface="Times New Roman" pitchFamily="18" charset="0"/>
                <a:cs typeface="Times New Roman" pitchFamily="18" charset="0"/>
              </a:rPr>
              <a:t>Demonstrate strategies for managing disputes involving competing statutory or customary claims.</a:t>
            </a:r>
          </a:p>
          <a:p>
            <a:pPr>
              <a:buFont typeface="Wingdings" pitchFamily="2" charset="2"/>
              <a:buChar char="Ø"/>
            </a:pPr>
            <a:r>
              <a:rPr lang="en-GB" sz="2000" dirty="0" smtClean="0">
                <a:latin typeface="Times New Roman" pitchFamily="18" charset="0"/>
                <a:cs typeface="Times New Roman" pitchFamily="18" charset="0"/>
              </a:rPr>
              <a:t>Apply </a:t>
            </a:r>
            <a:r>
              <a:rPr lang="en-GB" sz="2000" dirty="0" err="1" smtClean="0">
                <a:latin typeface="Times New Roman" pitchFamily="18" charset="0"/>
                <a:cs typeface="Times New Roman" pitchFamily="18" charset="0"/>
              </a:rPr>
              <a:t>shariah</a:t>
            </a:r>
            <a:r>
              <a:rPr lang="en-GB" sz="2000" dirty="0" smtClean="0">
                <a:latin typeface="Times New Roman" pitchFamily="18" charset="0"/>
                <a:cs typeface="Times New Roman" pitchFamily="18" charset="0"/>
              </a:rPr>
              <a:t> principles in judicial decision-making, ensuring procedural fairness and adherence to Islamic tenets </a:t>
            </a:r>
            <a:r>
              <a:rPr lang="en-GB" sz="2000" dirty="0" smtClean="0">
                <a:latin typeface="Times New Roman" pitchFamily="18" charset="0"/>
                <a:cs typeface="Times New Roman" pitchFamily="18" charset="0"/>
              </a:rPr>
              <a:t> </a:t>
            </a:r>
            <a:endParaRPr lang="en-GB" sz="2000" dirty="0" smtClean="0"/>
          </a:p>
          <a:p>
            <a:r>
              <a:rPr lang="en-GB" dirty="0" smtClean="0"/>
              <a:t>SCOPE</a:t>
            </a:r>
          </a:p>
          <a:p>
            <a:pPr>
              <a:buFont typeface="Wingdings" pitchFamily="2" charset="2"/>
              <a:buChar char="Ø"/>
            </a:pPr>
            <a:r>
              <a:rPr lang="en-GB" sz="2000" dirty="0" smtClean="0">
                <a:latin typeface="Times New Roman" pitchFamily="18" charset="0"/>
                <a:cs typeface="Times New Roman" pitchFamily="18" charset="0"/>
              </a:rPr>
              <a:t>Analytical, interactive, case law based, experience sharing, case studies</a:t>
            </a:r>
          </a:p>
          <a:p>
            <a:pPr>
              <a:buFont typeface="Wingdings" pitchFamily="2" charset="2"/>
              <a:buChar char="Ø"/>
            </a:pPr>
            <a:r>
              <a:rPr lang="en-GB" sz="2000" dirty="0" smtClean="0">
                <a:latin typeface="Times New Roman" pitchFamily="18" charset="0"/>
                <a:cs typeface="Times New Roman" pitchFamily="18" charset="0"/>
              </a:rPr>
              <a:t>FCT Area/Upper Area Courts model, FCT ACRE Act, Area Courts Rules </a:t>
            </a:r>
            <a:r>
              <a:rPr lang="en-GB" dirty="0" smtClean="0"/>
              <a:t> </a:t>
            </a:r>
            <a:endParaRPr lang="en-GB" dirty="0" smtClean="0"/>
          </a:p>
          <a:p>
            <a:r>
              <a:rPr lang="en-GB" dirty="0" smtClean="0"/>
              <a:t>O</a:t>
            </a:r>
            <a:r>
              <a:rPr lang="en-GB" dirty="0" smtClean="0"/>
              <a:t>UTLINE</a:t>
            </a:r>
          </a:p>
          <a:p>
            <a:pPr>
              <a:buFont typeface="Wingdings" pitchFamily="2" charset="2"/>
              <a:buChar char="Ø"/>
            </a:pPr>
            <a:r>
              <a:rPr lang="en-GB" sz="2000" dirty="0" smtClean="0">
                <a:latin typeface="Times New Roman" pitchFamily="18" charset="0"/>
                <a:cs typeface="Times New Roman" pitchFamily="18" charset="0"/>
              </a:rPr>
              <a:t>Theory, practice, procedure</a:t>
            </a:r>
            <a:endParaRPr lang="en-GB" sz="2200" dirty="0" smtClean="0">
              <a:latin typeface="Times New Roman" pitchFamily="18" charset="0"/>
              <a:cs typeface="Times New Roman" pitchFamily="18" charset="0"/>
            </a:endParaRPr>
          </a:p>
        </p:txBody>
      </p:sp>
    </p:spTree>
  </p:cSld>
  <p:clrMapOvr>
    <a:masterClrMapping/>
  </p:clrMapOvr>
  <p:transition>
    <p:newsflash/>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ISLAMIC LAW OF INHERITANCE</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DEFINITION of Key Terms</a:t>
            </a:r>
          </a:p>
          <a:p>
            <a:pPr>
              <a:buFont typeface="Wingdings" pitchFamily="2" charset="2"/>
              <a:buChar char="ü"/>
            </a:pPr>
            <a:r>
              <a:rPr lang="en-GB" sz="2000" dirty="0" smtClean="0">
                <a:latin typeface="Times New Roman" pitchFamily="18" charset="0"/>
                <a:cs typeface="Times New Roman" pitchFamily="18" charset="0"/>
              </a:rPr>
              <a:t>Islamic law, Inheritance, Succession, Practice, Procedure</a:t>
            </a:r>
          </a:p>
          <a:p>
            <a:r>
              <a:rPr lang="en-GB" dirty="0" smtClean="0"/>
              <a:t>N</a:t>
            </a:r>
            <a:r>
              <a:rPr lang="en-GB" dirty="0" smtClean="0"/>
              <a:t>ATURE of the Law</a:t>
            </a:r>
          </a:p>
          <a:p>
            <a:pPr>
              <a:buFont typeface="Wingdings" pitchFamily="2" charset="2"/>
              <a:buChar char="ü"/>
            </a:pPr>
            <a:r>
              <a:rPr lang="en-GB" sz="2000" dirty="0" smtClean="0">
                <a:latin typeface="Times New Roman" pitchFamily="18" charset="0"/>
                <a:cs typeface="Times New Roman" pitchFamily="18" charset="0"/>
              </a:rPr>
              <a:t>Divine, Immutable, Universal, Scientific, Comprehensive, Fair, Equitable,</a:t>
            </a:r>
            <a:endParaRPr lang="en-GB" sz="2000" dirty="0" smtClean="0">
              <a:latin typeface="Times New Roman" pitchFamily="18" charset="0"/>
              <a:cs typeface="Times New Roman" pitchFamily="18" charset="0"/>
            </a:endParaRPr>
          </a:p>
          <a:p>
            <a:r>
              <a:rPr lang="en-GB" dirty="0" smtClean="0"/>
              <a:t>IMPORTANCE</a:t>
            </a:r>
          </a:p>
          <a:p>
            <a:pPr>
              <a:buFont typeface="Wingdings" pitchFamily="2" charset="2"/>
              <a:buChar char="ü"/>
            </a:pPr>
            <a:r>
              <a:rPr lang="en-GB" sz="2000" dirty="0" smtClean="0">
                <a:latin typeface="Times New Roman" pitchFamily="18" charset="0"/>
                <a:cs typeface="Times New Roman" pitchFamily="18" charset="0"/>
              </a:rPr>
              <a:t>Mandatory nature of application to Muslims, Pre-eminent position (contained in the primary sources of </a:t>
            </a:r>
            <a:r>
              <a:rPr lang="en-GB" sz="2000" dirty="0" err="1" smtClean="0">
                <a:latin typeface="Times New Roman" pitchFamily="18" charset="0"/>
                <a:cs typeface="Times New Roman" pitchFamily="18" charset="0"/>
              </a:rPr>
              <a:t>Shari’ah</a:t>
            </a:r>
            <a:r>
              <a:rPr lang="en-GB" sz="2000" dirty="0" smtClean="0">
                <a:latin typeface="Times New Roman" pitchFamily="18" charset="0"/>
                <a:cs typeface="Times New Roman" pitchFamily="18" charset="0"/>
              </a:rPr>
              <a:t>), Complex, </a:t>
            </a:r>
            <a:endParaRPr lang="en-GB" sz="2000" dirty="0" smtClean="0">
              <a:latin typeface="Times New Roman" pitchFamily="18" charset="0"/>
              <a:cs typeface="Times New Roman" pitchFamily="18" charset="0"/>
            </a:endParaRPr>
          </a:p>
          <a:p>
            <a:r>
              <a:rPr lang="en-GB" dirty="0" smtClean="0"/>
              <a:t>OBJECTIVES</a:t>
            </a:r>
          </a:p>
          <a:p>
            <a:pPr>
              <a:buFont typeface="Wingdings" pitchFamily="2" charset="2"/>
              <a:buChar char="ü"/>
            </a:pPr>
            <a:r>
              <a:rPr lang="en-GB" sz="2000" dirty="0" smtClean="0">
                <a:latin typeface="Times New Roman" pitchFamily="18" charset="0"/>
                <a:cs typeface="Times New Roman" pitchFamily="18" charset="0"/>
              </a:rPr>
              <a:t>Re-distribution of wealth, Maintaining Family Ties (an heir cannot be arbitrarily disinherited through a will of the deceased), Reciprocating duty of support, love, care and protection, Cure/obliterate injustice imposed by some customs [see </a:t>
            </a:r>
            <a:r>
              <a:rPr lang="en-GB" sz="2000" b="1" dirty="0" err="1" smtClean="0">
                <a:latin typeface="Times New Roman" pitchFamily="18" charset="0"/>
                <a:cs typeface="Times New Roman" pitchFamily="18" charset="0"/>
              </a:rPr>
              <a:t>Hajaig</a:t>
            </a:r>
            <a:r>
              <a:rPr lang="en-GB" sz="2000" b="1" dirty="0" smtClean="0">
                <a:latin typeface="Times New Roman" pitchFamily="18" charset="0"/>
                <a:cs typeface="Times New Roman" pitchFamily="18" charset="0"/>
              </a:rPr>
              <a:t> v. Yusuf (2019) 7 SQLR (Pt. III) 74 CA</a:t>
            </a:r>
            <a:r>
              <a:rPr lang="en-GB" sz="2000" dirty="0" smtClean="0">
                <a:latin typeface="Times New Roman" pitchFamily="18" charset="0"/>
                <a:cs typeface="Times New Roman" pitchFamily="18" charset="0"/>
              </a:rPr>
              <a:t>], Etc. </a:t>
            </a:r>
            <a:endParaRPr lang="en-GB" sz="2000" dirty="0">
              <a:latin typeface="Times New Roman" pitchFamily="18" charset="0"/>
              <a:cs typeface="Times New Roman" pitchFamily="18" charset="0"/>
            </a:endParaRPr>
          </a:p>
        </p:txBody>
      </p:sp>
    </p:spTree>
  </p:cSld>
  <p:clrMapOvr>
    <a:masterClrMapping/>
  </p:clrMapOvr>
  <p:transition>
    <p:comb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798638"/>
          </a:xfrm>
        </p:spPr>
        <p:txBody>
          <a:bodyPr>
            <a:normAutofit fontScale="90000"/>
          </a:bodyPr>
          <a:lstStyle/>
          <a:p>
            <a:r>
              <a:rPr lang="en-GB" dirty="0" smtClean="0"/>
              <a:t>Legal framework for the application of Islamic </a:t>
            </a:r>
            <a:r>
              <a:rPr lang="en-GB" dirty="0" smtClean="0"/>
              <a:t>law </a:t>
            </a:r>
            <a:r>
              <a:rPr lang="en-GB" dirty="0" smtClean="0"/>
              <a:t>of </a:t>
            </a:r>
            <a:r>
              <a:rPr lang="en-GB" dirty="0" smtClean="0"/>
              <a:t>inheritance in </a:t>
            </a:r>
            <a:r>
              <a:rPr lang="en-GB" dirty="0" smtClean="0"/>
              <a:t>Nigeria</a:t>
            </a:r>
            <a:br>
              <a:rPr lang="en-GB" dirty="0" smtClean="0"/>
            </a:b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Primary Sources of </a:t>
            </a:r>
            <a:r>
              <a:rPr lang="en-GB" dirty="0" err="1" smtClean="0"/>
              <a:t>Shariah</a:t>
            </a:r>
            <a:r>
              <a:rPr lang="en-GB" dirty="0" smtClean="0"/>
              <a:t> </a:t>
            </a:r>
            <a:r>
              <a:rPr lang="en-GB" sz="2400" dirty="0" smtClean="0"/>
              <a:t>(Qur’an, </a:t>
            </a:r>
            <a:r>
              <a:rPr lang="en-GB" sz="2400" dirty="0" err="1" smtClean="0"/>
              <a:t>Sunnah</a:t>
            </a:r>
            <a:r>
              <a:rPr lang="en-GB" sz="2400" dirty="0" smtClean="0"/>
              <a:t>, </a:t>
            </a:r>
            <a:r>
              <a:rPr lang="en-GB" sz="2400" dirty="0" err="1" smtClean="0"/>
              <a:t>Ijma</a:t>
            </a:r>
            <a:r>
              <a:rPr lang="en-GB" sz="2400" dirty="0" smtClean="0"/>
              <a:t>’) </a:t>
            </a:r>
            <a:r>
              <a:rPr lang="en-GB" sz="2400" dirty="0" smtClean="0">
                <a:latin typeface="Times New Roman" pitchFamily="18" charset="0"/>
                <a:cs typeface="Times New Roman" pitchFamily="18" charset="0"/>
              </a:rPr>
              <a:t>[see </a:t>
            </a:r>
            <a:r>
              <a:rPr lang="en-GB" sz="2400" b="1" dirty="0" err="1" smtClean="0">
                <a:latin typeface="Times New Roman" pitchFamily="18" charset="0"/>
                <a:cs typeface="Times New Roman" pitchFamily="18" charset="0"/>
              </a:rPr>
              <a:t>Hajaig</a:t>
            </a:r>
            <a:r>
              <a:rPr lang="en-GB" sz="2400" b="1" dirty="0" smtClean="0">
                <a:latin typeface="Times New Roman" pitchFamily="18" charset="0"/>
                <a:cs typeface="Times New Roman" pitchFamily="18" charset="0"/>
              </a:rPr>
              <a:t> v. Yusuf </a:t>
            </a:r>
            <a:r>
              <a:rPr lang="en-GB" sz="2400" b="1" dirty="0" smtClean="0">
                <a:latin typeface="Times New Roman" pitchFamily="18" charset="0"/>
                <a:cs typeface="Times New Roman" pitchFamily="18" charset="0"/>
              </a:rPr>
              <a:t>(supra)</a:t>
            </a:r>
            <a:r>
              <a:rPr lang="en-GB" sz="2400" dirty="0" smtClean="0">
                <a:latin typeface="Times New Roman" pitchFamily="18" charset="0"/>
                <a:cs typeface="Times New Roman" pitchFamily="18" charset="0"/>
              </a:rPr>
              <a:t>],</a:t>
            </a:r>
            <a:endParaRPr lang="en-GB" sz="2400" dirty="0" smtClean="0"/>
          </a:p>
          <a:p>
            <a:r>
              <a:rPr lang="en-GB" dirty="0" smtClean="0"/>
              <a:t>CFRN </a:t>
            </a:r>
            <a:r>
              <a:rPr lang="en-GB" sz="2400" dirty="0" smtClean="0"/>
              <a:t>(Ss. 6, 38, 262, 277)</a:t>
            </a:r>
            <a:r>
              <a:rPr lang="en-GB" dirty="0" smtClean="0"/>
              <a:t>, </a:t>
            </a:r>
            <a:r>
              <a:rPr lang="en-GB" dirty="0" smtClean="0"/>
              <a:t>A</a:t>
            </a:r>
            <a:r>
              <a:rPr lang="en-GB" dirty="0" smtClean="0"/>
              <a:t>cts </a:t>
            </a:r>
            <a:r>
              <a:rPr lang="en-GB" sz="2400" dirty="0" smtClean="0"/>
              <a:t>(SCA Act, FCT ACRE Act)</a:t>
            </a:r>
            <a:r>
              <a:rPr lang="en-GB" dirty="0" smtClean="0"/>
              <a:t>, Laws </a:t>
            </a:r>
            <a:r>
              <a:rPr lang="en-GB" sz="2000" dirty="0" smtClean="0"/>
              <a:t>(Area/</a:t>
            </a:r>
            <a:r>
              <a:rPr lang="en-GB" sz="2000" dirty="0" err="1" smtClean="0"/>
              <a:t>Shari’ah</a:t>
            </a:r>
            <a:r>
              <a:rPr lang="en-GB" sz="2000" dirty="0" smtClean="0"/>
              <a:t> Courts Laws, Admin. of Estate Laws)</a:t>
            </a:r>
            <a:r>
              <a:rPr lang="en-GB" dirty="0" smtClean="0"/>
              <a:t>, </a:t>
            </a:r>
            <a:r>
              <a:rPr lang="en-GB" sz="2800" dirty="0" smtClean="0"/>
              <a:t>Rules </a:t>
            </a:r>
            <a:r>
              <a:rPr lang="en-GB" sz="2800" dirty="0" smtClean="0"/>
              <a:t>of </a:t>
            </a:r>
            <a:r>
              <a:rPr lang="en-GB" sz="2800" dirty="0" smtClean="0"/>
              <a:t>C</a:t>
            </a:r>
            <a:r>
              <a:rPr lang="en-GB" sz="2800" dirty="0" smtClean="0"/>
              <a:t>ourt</a:t>
            </a:r>
            <a:endParaRPr lang="en-GB" sz="2800" dirty="0" smtClean="0"/>
          </a:p>
          <a:p>
            <a:r>
              <a:rPr lang="en-GB" dirty="0" smtClean="0"/>
              <a:t>Case </a:t>
            </a:r>
            <a:r>
              <a:rPr lang="en-GB" dirty="0" smtClean="0"/>
              <a:t>law </a:t>
            </a:r>
            <a:r>
              <a:rPr lang="en-GB" sz="2400" dirty="0" smtClean="0">
                <a:latin typeface="Times New Roman" pitchFamily="18" charset="0"/>
                <a:cs typeface="Times New Roman" pitchFamily="18" charset="0"/>
              </a:rPr>
              <a:t>(specialized law reports e.g. SQLR; mainstream law reports e.g. NWLR, LPELR; unreported decisions)</a:t>
            </a:r>
            <a:endParaRPr lang="en-GB" sz="2400" dirty="0" smtClean="0">
              <a:latin typeface="Times New Roman" pitchFamily="18" charset="0"/>
              <a:cs typeface="Times New Roman" pitchFamily="18" charset="0"/>
            </a:endParaRPr>
          </a:p>
          <a:p>
            <a:r>
              <a:rPr lang="en-GB" dirty="0" smtClean="0"/>
              <a:t>Islamic </a:t>
            </a:r>
            <a:r>
              <a:rPr lang="en-GB" dirty="0" smtClean="0"/>
              <a:t>L</a:t>
            </a:r>
            <a:r>
              <a:rPr lang="en-GB" dirty="0" smtClean="0"/>
              <a:t>egal </a:t>
            </a:r>
            <a:r>
              <a:rPr lang="en-GB" dirty="0" smtClean="0"/>
              <a:t>texts </a:t>
            </a:r>
            <a:r>
              <a:rPr lang="en-GB" dirty="0" smtClean="0"/>
              <a:t>of the </a:t>
            </a:r>
            <a:r>
              <a:rPr lang="en-GB" dirty="0" err="1" smtClean="0"/>
              <a:t>Maliki</a:t>
            </a:r>
            <a:r>
              <a:rPr lang="en-GB" dirty="0" smtClean="0"/>
              <a:t> School (e.g. </a:t>
            </a:r>
            <a:r>
              <a:rPr lang="en-GB" dirty="0" err="1" smtClean="0"/>
              <a:t>Tuhfah</a:t>
            </a:r>
            <a:r>
              <a:rPr lang="en-GB" dirty="0" smtClean="0"/>
              <a:t>, </a:t>
            </a:r>
            <a:r>
              <a:rPr lang="en-GB" dirty="0" err="1" smtClean="0"/>
              <a:t>R</a:t>
            </a:r>
            <a:r>
              <a:rPr lang="en-GB" dirty="0" err="1" smtClean="0"/>
              <a:t>isalah</a:t>
            </a:r>
            <a:r>
              <a:rPr lang="en-GB" dirty="0" smtClean="0"/>
              <a:t>, </a:t>
            </a:r>
            <a:r>
              <a:rPr lang="en-GB" dirty="0" err="1" smtClean="0"/>
              <a:t>Mukhtasar</a:t>
            </a:r>
            <a:r>
              <a:rPr lang="en-GB" dirty="0" smtClean="0"/>
              <a:t> al </a:t>
            </a:r>
            <a:r>
              <a:rPr lang="en-GB" dirty="0" err="1" smtClean="0"/>
              <a:t>Khalil</a:t>
            </a:r>
            <a:r>
              <a:rPr lang="en-GB" dirty="0" smtClean="0"/>
              <a:t>, </a:t>
            </a:r>
            <a:r>
              <a:rPr lang="en-GB" dirty="0" err="1" smtClean="0"/>
              <a:t>T</a:t>
            </a:r>
            <a:r>
              <a:rPr lang="en-GB" dirty="0" err="1" smtClean="0"/>
              <a:t>absiratul</a:t>
            </a:r>
            <a:r>
              <a:rPr lang="en-GB" dirty="0" smtClean="0"/>
              <a:t> </a:t>
            </a:r>
            <a:r>
              <a:rPr lang="en-GB" dirty="0" err="1" smtClean="0"/>
              <a:t>Hukkam</a:t>
            </a:r>
            <a:r>
              <a:rPr lang="en-GB" dirty="0" smtClean="0"/>
              <a:t>, </a:t>
            </a:r>
            <a:r>
              <a:rPr lang="en-GB" dirty="0" err="1" smtClean="0"/>
              <a:t>Qawanin</a:t>
            </a:r>
            <a:r>
              <a:rPr lang="en-GB" dirty="0" smtClean="0"/>
              <a:t> al </a:t>
            </a:r>
            <a:r>
              <a:rPr lang="en-GB" dirty="0" err="1" smtClean="0"/>
              <a:t>F</a:t>
            </a:r>
            <a:r>
              <a:rPr lang="en-GB" dirty="0" err="1" smtClean="0"/>
              <a:t>iqhiyya</a:t>
            </a:r>
            <a:r>
              <a:rPr lang="en-GB" dirty="0" smtClean="0"/>
              <a:t>, etc. [and their commentaries], </a:t>
            </a:r>
            <a:r>
              <a:rPr lang="en-GB" dirty="0" err="1" smtClean="0"/>
              <a:t>Fiqh</a:t>
            </a:r>
            <a:r>
              <a:rPr lang="en-GB" dirty="0" err="1" smtClean="0"/>
              <a:t>u</a:t>
            </a:r>
            <a:r>
              <a:rPr lang="en-GB" dirty="0" err="1" smtClean="0"/>
              <a:t>l</a:t>
            </a:r>
            <a:r>
              <a:rPr lang="en-GB" dirty="0" smtClean="0"/>
              <a:t> </a:t>
            </a:r>
            <a:r>
              <a:rPr lang="en-GB" dirty="0" err="1" smtClean="0"/>
              <a:t>M</a:t>
            </a:r>
            <a:r>
              <a:rPr lang="en-GB" dirty="0" err="1" smtClean="0"/>
              <a:t>aliki</a:t>
            </a:r>
            <a:r>
              <a:rPr lang="en-GB" dirty="0" smtClean="0"/>
              <a:t> </a:t>
            </a:r>
            <a:r>
              <a:rPr lang="en-GB" dirty="0" err="1" smtClean="0"/>
              <a:t>fi</a:t>
            </a:r>
            <a:r>
              <a:rPr lang="en-GB" dirty="0" smtClean="0"/>
              <a:t> </a:t>
            </a:r>
            <a:r>
              <a:rPr lang="en-GB" dirty="0" err="1" smtClean="0"/>
              <a:t>S</a:t>
            </a:r>
            <a:r>
              <a:rPr lang="en-GB" dirty="0" err="1" smtClean="0"/>
              <a:t>aubihil</a:t>
            </a:r>
            <a:r>
              <a:rPr lang="en-GB" dirty="0" smtClean="0"/>
              <a:t> </a:t>
            </a:r>
            <a:r>
              <a:rPr lang="en-GB" dirty="0" err="1" smtClean="0"/>
              <a:t>J</a:t>
            </a:r>
            <a:r>
              <a:rPr lang="en-GB" dirty="0" err="1" smtClean="0"/>
              <a:t>adid</a:t>
            </a:r>
            <a:r>
              <a:rPr lang="en-GB" dirty="0" smtClean="0"/>
              <a:t>)</a:t>
            </a:r>
            <a:endParaRPr lang="en-GB" dirty="0"/>
          </a:p>
        </p:txBody>
      </p:sp>
    </p:spTree>
  </p:cSld>
  <p:clrMapOvr>
    <a:masterClrMapping/>
  </p:clrMapOvr>
  <p:transition>
    <p:comb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GB" dirty="0" smtClean="0"/>
              <a:t>An </a:t>
            </a:r>
            <a:r>
              <a:rPr lang="en-GB" dirty="0" smtClean="0"/>
              <a:t>overview of </a:t>
            </a:r>
            <a:r>
              <a:rPr lang="en-GB" dirty="0" smtClean="0"/>
              <a:t>Islamic Law of Inheritance and Succession</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Components of Inheritance:</a:t>
            </a:r>
          </a:p>
          <a:p>
            <a:pPr marL="514350" indent="-514350">
              <a:buFont typeface="Wingdings" pitchFamily="2" charset="2"/>
              <a:buChar char="Ø"/>
            </a:pPr>
            <a:r>
              <a:rPr lang="en-GB" sz="2400" dirty="0" smtClean="0"/>
              <a:t>(i) The Deceased person (ii) An Heir (iii) The Property</a:t>
            </a:r>
            <a:endParaRPr lang="en-GB" sz="2400" dirty="0" smtClean="0"/>
          </a:p>
          <a:p>
            <a:endParaRPr lang="en-GB" dirty="0" smtClean="0"/>
          </a:p>
          <a:p>
            <a:r>
              <a:rPr lang="en-GB" dirty="0" smtClean="0"/>
              <a:t>G</a:t>
            </a:r>
            <a:r>
              <a:rPr lang="en-GB" dirty="0" smtClean="0"/>
              <a:t>rounds of Inheritance:</a:t>
            </a:r>
          </a:p>
          <a:p>
            <a:pPr marL="514350" indent="-514350">
              <a:buFont typeface="Wingdings" pitchFamily="2" charset="2"/>
              <a:buChar char="Ø"/>
            </a:pPr>
            <a:r>
              <a:rPr lang="en-GB" sz="2400" dirty="0" smtClean="0"/>
              <a:t>(i) Blood relationship (ii) Marriage (iii) Emancipation of slave</a:t>
            </a:r>
          </a:p>
          <a:p>
            <a:pPr marL="514350" indent="-514350">
              <a:buNone/>
            </a:pPr>
            <a:r>
              <a:rPr lang="en-GB" sz="2400" dirty="0" smtClean="0"/>
              <a:t> </a:t>
            </a:r>
            <a:r>
              <a:rPr lang="en-GB" sz="2400" dirty="0" smtClean="0"/>
              <a:t>           Note: </a:t>
            </a:r>
            <a:r>
              <a:rPr lang="en-GB" sz="2400" dirty="0" err="1" smtClean="0"/>
              <a:t>Baitul</a:t>
            </a:r>
            <a:r>
              <a:rPr lang="en-GB" sz="2400" dirty="0" smtClean="0"/>
              <a:t> Mal (Islamic treasury/the State)</a:t>
            </a:r>
          </a:p>
          <a:p>
            <a:endParaRPr lang="en-GB" dirty="0" smtClean="0"/>
          </a:p>
          <a:p>
            <a:r>
              <a:rPr lang="en-GB" dirty="0" smtClean="0"/>
              <a:t>Conditions of Inheritance:</a:t>
            </a:r>
          </a:p>
          <a:p>
            <a:pPr>
              <a:buFont typeface="Wingdings" pitchFamily="2" charset="2"/>
              <a:buChar char="Ø"/>
            </a:pPr>
            <a:r>
              <a:rPr lang="en-GB" sz="2400" dirty="0" smtClean="0"/>
              <a:t>(i) Death of the deceased (ii) survival by the heir (iii) existence of one of the grounds of inheritance </a:t>
            </a:r>
            <a:r>
              <a:rPr lang="en-GB" dirty="0" smtClean="0"/>
              <a:t> </a:t>
            </a:r>
            <a:endParaRPr lang="en-GB" dirty="0"/>
          </a:p>
        </p:txBody>
      </p:sp>
    </p:spTree>
  </p:cSld>
  <p:clrMapOvr>
    <a:masterClrMapping/>
  </p:clrMapOvr>
  <p:transition>
    <p:comb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An overview of Islamic law of Inheritance and </a:t>
            </a:r>
            <a:r>
              <a:rPr lang="en-GB" dirty="0" smtClean="0"/>
              <a:t>Succession </a:t>
            </a:r>
            <a:r>
              <a:rPr lang="en-GB" b="1" dirty="0" smtClean="0"/>
              <a:t>cont’d</a:t>
            </a:r>
            <a:endParaRPr lang="en-GB" dirty="0"/>
          </a:p>
        </p:txBody>
      </p:sp>
      <p:sp>
        <p:nvSpPr>
          <p:cNvPr id="3" name="Content Placeholder 2"/>
          <p:cNvSpPr>
            <a:spLocks noGrp="1"/>
          </p:cNvSpPr>
          <p:nvPr>
            <p:ph idx="1"/>
          </p:nvPr>
        </p:nvSpPr>
        <p:spPr/>
        <p:txBody>
          <a:bodyPr>
            <a:normAutofit lnSpcReduction="10000"/>
          </a:bodyPr>
          <a:lstStyle/>
          <a:p>
            <a:r>
              <a:rPr lang="en-GB" dirty="0" smtClean="0"/>
              <a:t>Impediments to Inheritance:</a:t>
            </a:r>
          </a:p>
          <a:p>
            <a:pPr>
              <a:buFont typeface="Wingdings" pitchFamily="2" charset="2"/>
              <a:buChar char="Ø"/>
            </a:pPr>
            <a:r>
              <a:rPr lang="en-GB" sz="2400" dirty="0" smtClean="0"/>
              <a:t>(i) </a:t>
            </a:r>
            <a:r>
              <a:rPr lang="en-GB" sz="2400" dirty="0" smtClean="0"/>
              <a:t>Religious difference (ii) Homicide (iii) </a:t>
            </a:r>
            <a:r>
              <a:rPr lang="en-GB" sz="2400" dirty="0" smtClean="0"/>
              <a:t>Slavery</a:t>
            </a:r>
          </a:p>
          <a:p>
            <a:r>
              <a:rPr lang="en-GB" dirty="0" smtClean="0"/>
              <a:t>Legal Heirs: </a:t>
            </a:r>
            <a:r>
              <a:rPr lang="en-GB" sz="2000" b="1" dirty="0" smtClean="0"/>
              <a:t>(Note: principle of exclusion of an heir by another)</a:t>
            </a:r>
          </a:p>
          <a:p>
            <a:pPr>
              <a:buFont typeface="Wingdings" pitchFamily="2" charset="2"/>
              <a:buChar char="Ø"/>
            </a:pPr>
            <a:r>
              <a:rPr lang="en-GB" sz="2400" dirty="0" smtClean="0"/>
              <a:t> </a:t>
            </a:r>
            <a:r>
              <a:rPr lang="en-GB" sz="2400" dirty="0" smtClean="0"/>
              <a:t>MALE: 1. Son 2. Son’s son 3. Father 4. Grand father 5. Full brother 6. Half brother 7. Uterine brother 8. Son of Full brother 9. Son of half brother 10. Full paternal uncle 11. Half paternal uncle 12. Son of full paternal uncle 13. Son of Half paternal uncle 14. Husband 15. Male emancipator of a slave   </a:t>
            </a:r>
          </a:p>
          <a:p>
            <a:pPr>
              <a:buFont typeface="Wingdings" pitchFamily="2" charset="2"/>
              <a:buChar char="Ø"/>
            </a:pPr>
            <a:r>
              <a:rPr lang="en-GB" sz="2400" dirty="0" smtClean="0"/>
              <a:t>FEMALE: 1. Daughter 2. Daughter of son 3. Mother 4. Mother of father 5. Mother of mother 6. Full sister 7. Half sister 8. Uterine sister 9. Wife 10. Female emancipator of a slave</a:t>
            </a:r>
            <a:r>
              <a:rPr lang="en-GB" dirty="0" smtClean="0"/>
              <a:t> </a:t>
            </a:r>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An overview of Islamic law of Inheritance and Succession </a:t>
            </a:r>
            <a:r>
              <a:rPr lang="en-GB" b="1" dirty="0" smtClean="0"/>
              <a:t>cont’d</a:t>
            </a:r>
            <a:endParaRPr lang="en-GB" dirty="0"/>
          </a:p>
        </p:txBody>
      </p:sp>
      <p:sp>
        <p:nvSpPr>
          <p:cNvPr id="3" name="Content Placeholder 2"/>
          <p:cNvSpPr>
            <a:spLocks noGrp="1"/>
          </p:cNvSpPr>
          <p:nvPr>
            <p:ph idx="1"/>
          </p:nvPr>
        </p:nvSpPr>
        <p:spPr/>
        <p:txBody>
          <a:bodyPr>
            <a:normAutofit/>
          </a:bodyPr>
          <a:lstStyle/>
          <a:p>
            <a:r>
              <a:rPr lang="en-GB" b="1" dirty="0" smtClean="0"/>
              <a:t>S</a:t>
            </a:r>
            <a:r>
              <a:rPr lang="en-GB" b="1" dirty="0" smtClean="0"/>
              <a:t>hares of the Heirs</a:t>
            </a:r>
            <a:r>
              <a:rPr lang="en-GB" dirty="0" smtClean="0"/>
              <a:t> in the Qur’an (4:11-12):</a:t>
            </a:r>
          </a:p>
          <a:p>
            <a:pPr>
              <a:buNone/>
            </a:pPr>
            <a:r>
              <a:rPr lang="en-GB" sz="2800" dirty="0" smtClean="0"/>
              <a:t>    </a:t>
            </a:r>
            <a:r>
              <a:rPr lang="en-GB" sz="2800" i="1" dirty="0" smtClean="0"/>
              <a:t>the shares/fractions</a:t>
            </a:r>
            <a:r>
              <a:rPr lang="en-GB" sz="2800" dirty="0" smtClean="0"/>
              <a:t>:</a:t>
            </a:r>
          </a:p>
          <a:p>
            <a:pPr>
              <a:buNone/>
            </a:pPr>
            <a:r>
              <a:rPr lang="en-GB" sz="2800" dirty="0" smtClean="0"/>
              <a:t> </a:t>
            </a:r>
            <a:r>
              <a:rPr lang="en-GB" sz="2800" dirty="0" smtClean="0"/>
              <a:t>   Half (1/2), One-third (1/3), A quarter (1/4), One-sixth (1/6), One-eighth (1/8) and Two-thirds (2/3)</a:t>
            </a:r>
          </a:p>
          <a:p>
            <a:pPr>
              <a:buNone/>
            </a:pPr>
            <a:r>
              <a:rPr lang="en-GB" sz="2800" i="1" dirty="0" smtClean="0"/>
              <a:t> </a:t>
            </a:r>
            <a:r>
              <a:rPr lang="en-GB" sz="2800" i="1" dirty="0" smtClean="0"/>
              <a:t>  those entitled to each share:</a:t>
            </a:r>
          </a:p>
          <a:p>
            <a:pPr>
              <a:buFont typeface="Wingdings" pitchFamily="2" charset="2"/>
              <a:buChar char="Ø"/>
            </a:pPr>
            <a:r>
              <a:rPr lang="en-GB" sz="2800" dirty="0" smtClean="0"/>
              <a:t>HALF: i</a:t>
            </a:r>
            <a:r>
              <a:rPr lang="en-GB" sz="2800" dirty="0" smtClean="0"/>
              <a:t>.</a:t>
            </a:r>
            <a:r>
              <a:rPr lang="en-GB" sz="2800" dirty="0" smtClean="0"/>
              <a:t> Daughter ii. Husband iii. F/sister iv. H/sister</a:t>
            </a:r>
          </a:p>
          <a:p>
            <a:pPr>
              <a:buFont typeface="Wingdings" pitchFamily="2" charset="2"/>
              <a:buChar char="Ø"/>
            </a:pPr>
            <a:r>
              <a:rPr lang="en-GB" sz="2800" dirty="0" smtClean="0"/>
              <a:t>QUARTER: i. Husband ii. Wife(</a:t>
            </a:r>
            <a:r>
              <a:rPr lang="en-GB" sz="2800" dirty="0" err="1" smtClean="0"/>
              <a:t>ves</a:t>
            </a:r>
            <a:r>
              <a:rPr lang="en-GB" sz="2800" dirty="0" smtClean="0"/>
              <a:t>)</a:t>
            </a:r>
          </a:p>
          <a:p>
            <a:pPr>
              <a:buFont typeface="Wingdings" pitchFamily="2" charset="2"/>
              <a:buChar char="Ø"/>
            </a:pPr>
            <a:r>
              <a:rPr lang="en-GB" sz="2800" dirty="0" smtClean="0"/>
              <a:t>A THIRD: i. Mother ii. Uterine brothers or sisters iii. Grand father   </a:t>
            </a:r>
            <a:endParaRPr lang="en-GB"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An overview of Islamic law of Inheritance and Succession </a:t>
            </a:r>
            <a:r>
              <a:rPr lang="en-GB" b="1" dirty="0" smtClean="0"/>
              <a:t>cont’d</a:t>
            </a:r>
            <a:endParaRPr lang="en-GB" dirty="0"/>
          </a:p>
        </p:txBody>
      </p:sp>
      <p:sp>
        <p:nvSpPr>
          <p:cNvPr id="3" name="Content Placeholder 2"/>
          <p:cNvSpPr>
            <a:spLocks noGrp="1"/>
          </p:cNvSpPr>
          <p:nvPr>
            <p:ph idx="1"/>
          </p:nvPr>
        </p:nvSpPr>
        <p:spPr>
          <a:xfrm>
            <a:off x="914400" y="1524000"/>
            <a:ext cx="8229600" cy="4525963"/>
          </a:xfrm>
        </p:spPr>
        <p:txBody>
          <a:bodyPr>
            <a:normAutofit fontScale="92500" lnSpcReduction="10000"/>
          </a:bodyPr>
          <a:lstStyle/>
          <a:p>
            <a:pPr>
              <a:buFont typeface="Wingdings" pitchFamily="2" charset="2"/>
              <a:buChar char="Ø"/>
            </a:pPr>
            <a:r>
              <a:rPr lang="en-GB" sz="2800" dirty="0" smtClean="0"/>
              <a:t>ONE-SIXTH: </a:t>
            </a:r>
            <a:r>
              <a:rPr lang="en-GB" sz="2800" dirty="0" smtClean="0"/>
              <a:t>i. </a:t>
            </a:r>
            <a:r>
              <a:rPr lang="en-GB" sz="2800" dirty="0" smtClean="0"/>
              <a:t>Mother </a:t>
            </a:r>
            <a:r>
              <a:rPr lang="en-GB" sz="2800" dirty="0" smtClean="0"/>
              <a:t>ii. </a:t>
            </a:r>
            <a:r>
              <a:rPr lang="en-GB" sz="2800" dirty="0" smtClean="0"/>
              <a:t>Paternal or Maternal grand-mother iii. Father iv. P/grand-father v</a:t>
            </a:r>
            <a:r>
              <a:rPr lang="en-GB" sz="2800" dirty="0" smtClean="0"/>
              <a:t>. </a:t>
            </a:r>
            <a:r>
              <a:rPr lang="en-GB" sz="2800" dirty="0" smtClean="0"/>
              <a:t>Uterine brother or uterine sister vi. Son’s daughter </a:t>
            </a:r>
            <a:endParaRPr lang="en-GB" sz="2800" dirty="0" smtClean="0"/>
          </a:p>
          <a:p>
            <a:pPr>
              <a:buFont typeface="Wingdings" pitchFamily="2" charset="2"/>
              <a:buChar char="Ø"/>
            </a:pPr>
            <a:r>
              <a:rPr lang="en-GB" sz="2800" dirty="0" smtClean="0"/>
              <a:t>ONE-EIGHTH: </a:t>
            </a:r>
            <a:r>
              <a:rPr lang="en-GB" sz="2800" dirty="0" smtClean="0"/>
              <a:t>i. </a:t>
            </a:r>
            <a:r>
              <a:rPr lang="en-GB" sz="2800" dirty="0" smtClean="0"/>
              <a:t>Wife(</a:t>
            </a:r>
            <a:r>
              <a:rPr lang="en-GB" sz="2800" dirty="0" err="1" smtClean="0"/>
              <a:t>ves</a:t>
            </a:r>
            <a:r>
              <a:rPr lang="en-GB" sz="2800" dirty="0" smtClean="0"/>
              <a:t>)</a:t>
            </a:r>
            <a:endParaRPr lang="en-GB" sz="2800" dirty="0" smtClean="0"/>
          </a:p>
          <a:p>
            <a:pPr>
              <a:buFont typeface="Wingdings" pitchFamily="2" charset="2"/>
              <a:buChar char="Ø"/>
            </a:pPr>
            <a:r>
              <a:rPr lang="en-GB" sz="2800" dirty="0" smtClean="0"/>
              <a:t>TWO-THIRDS: </a:t>
            </a:r>
            <a:r>
              <a:rPr lang="en-GB" sz="2800" dirty="0" smtClean="0"/>
              <a:t>i. </a:t>
            </a:r>
            <a:r>
              <a:rPr lang="en-GB" sz="2800" dirty="0" smtClean="0"/>
              <a:t>Two or more daughters </a:t>
            </a:r>
            <a:r>
              <a:rPr lang="en-GB" sz="2800" dirty="0" smtClean="0"/>
              <a:t>ii. Two or more </a:t>
            </a:r>
            <a:r>
              <a:rPr lang="en-GB" sz="2800" dirty="0" smtClean="0"/>
              <a:t>son’s daughters </a:t>
            </a:r>
            <a:r>
              <a:rPr lang="en-GB" sz="2800" dirty="0" smtClean="0"/>
              <a:t>iii. </a:t>
            </a:r>
            <a:r>
              <a:rPr lang="en-GB" sz="2800" dirty="0" smtClean="0"/>
              <a:t>Two or more full-sisters (germane) iv. </a:t>
            </a:r>
            <a:r>
              <a:rPr lang="en-GB" sz="2800" dirty="0" smtClean="0"/>
              <a:t>Two or more </a:t>
            </a:r>
            <a:r>
              <a:rPr lang="en-GB" sz="2800" dirty="0" smtClean="0"/>
              <a:t>half-sisters (consanguine)</a:t>
            </a:r>
            <a:endParaRPr lang="en-GB" sz="2800" dirty="0" smtClean="0"/>
          </a:p>
          <a:p>
            <a:pPr>
              <a:buFont typeface="Wingdings" pitchFamily="2" charset="2"/>
              <a:buChar char="v"/>
            </a:pPr>
            <a:r>
              <a:rPr lang="en-GB" sz="2800" dirty="0" smtClean="0"/>
              <a:t>N.B: A son has no fixed share. He can inherit the whole estate; so also father and full brothers. Note: principle of relegation of one heir by the presence of another heir of a higher degree (partial exclusion). Recall exclusion, too.   </a:t>
            </a:r>
            <a:endParaRPr lang="en-GB" sz="2800" dirty="0" smtClean="0"/>
          </a:p>
          <a:p>
            <a:endParaRPr lang="en-GB"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Practice and Procedure of Islamic Inheritance and Succession</a:t>
            </a:r>
            <a:endParaRPr lang="en-GB" dirty="0"/>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v"/>
            </a:pPr>
            <a:r>
              <a:rPr lang="en-GB" dirty="0" smtClean="0"/>
              <a:t> </a:t>
            </a:r>
            <a:r>
              <a:rPr lang="en-GB" dirty="0" smtClean="0"/>
              <a:t>BODIES/PERSONS WITH POWER/RIGHT TO PRACTICE ISLAMIC LAW OF INHERITANCE IN NIGERIA </a:t>
            </a:r>
            <a:endParaRPr lang="en-GB" dirty="0" smtClean="0"/>
          </a:p>
          <a:p>
            <a:r>
              <a:rPr lang="en-GB" b="1" dirty="0" smtClean="0"/>
              <a:t>Judicial Bodies:</a:t>
            </a:r>
          </a:p>
          <a:p>
            <a:pPr>
              <a:buFont typeface="Wingdings" pitchFamily="2" charset="2"/>
              <a:buChar char="ü"/>
            </a:pPr>
            <a:r>
              <a:rPr lang="en-GB" sz="2800" dirty="0" smtClean="0"/>
              <a:t> </a:t>
            </a:r>
            <a:r>
              <a:rPr lang="en-GB" sz="2800" dirty="0" smtClean="0"/>
              <a:t>        </a:t>
            </a:r>
            <a:r>
              <a:rPr lang="en-GB" sz="2800" dirty="0" smtClean="0"/>
              <a:t>Courts of competent jurisdiction</a:t>
            </a:r>
            <a:endParaRPr lang="en-GB" dirty="0" smtClean="0"/>
          </a:p>
          <a:p>
            <a:r>
              <a:rPr lang="en-GB" b="1" dirty="0" smtClean="0"/>
              <a:t>Q</a:t>
            </a:r>
            <a:r>
              <a:rPr lang="en-GB" b="1" dirty="0" smtClean="0"/>
              <a:t>uasi </a:t>
            </a:r>
            <a:r>
              <a:rPr lang="en-GB" b="1" dirty="0" smtClean="0"/>
              <a:t>or E</a:t>
            </a:r>
            <a:r>
              <a:rPr lang="en-GB" b="1" dirty="0" smtClean="0"/>
              <a:t>xtra-judicial bodies:</a:t>
            </a:r>
          </a:p>
          <a:p>
            <a:pPr>
              <a:buFont typeface="Wingdings" pitchFamily="2" charset="2"/>
              <a:buChar char="ü"/>
            </a:pPr>
            <a:r>
              <a:rPr lang="en-GB" sz="2800" dirty="0" smtClean="0"/>
              <a:t>         ADR, </a:t>
            </a:r>
            <a:r>
              <a:rPr lang="en-GB" sz="2800" dirty="0" err="1" smtClean="0"/>
              <a:t>Sharia</a:t>
            </a:r>
            <a:r>
              <a:rPr lang="en-GB" sz="2800" dirty="0" smtClean="0"/>
              <a:t> Panels, Islamic Organizations, Legal       consultants, judicial officers in private capacities </a:t>
            </a:r>
          </a:p>
          <a:p>
            <a:r>
              <a:rPr lang="en-GB" b="1" dirty="0" smtClean="0"/>
              <a:t>P</a:t>
            </a:r>
            <a:r>
              <a:rPr lang="en-GB" b="1" dirty="0" smtClean="0"/>
              <a:t>rivate Individuals: </a:t>
            </a:r>
            <a:r>
              <a:rPr lang="en-GB" sz="2800" dirty="0" smtClean="0"/>
              <a:t>Muslim scholars, Amicable settlement by heirs at family level.</a:t>
            </a:r>
            <a:r>
              <a:rPr lang="en-GB" sz="2800" b="1" dirty="0" smtClean="0"/>
              <a:t> </a:t>
            </a:r>
            <a:endParaRPr lang="en-GB" b="1" dirty="0" smtClean="0"/>
          </a:p>
          <a:p>
            <a:pPr>
              <a:buNone/>
            </a:pPr>
            <a:endParaRPr lang="en-GB" dirty="0"/>
          </a:p>
        </p:txBody>
      </p:sp>
    </p:spTree>
  </p:cSld>
  <p:clrMapOvr>
    <a:masterClrMapping/>
  </p:clrMapOvr>
  <p:transition>
    <p:comb dir="vert"/>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650</TotalTime>
  <Words>1509</Words>
  <Application>Microsoft Office PowerPoint</Application>
  <PresentationFormat>On-screen Show (4:3)</PresentationFormat>
  <Paragraphs>131</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INHERITANCE AND SUCCESSION: ISLAMIC LAW PRACTICE AND PROCEDURE</vt:lpstr>
      <vt:lpstr>INTRODUCTION</vt:lpstr>
      <vt:lpstr>ISLAMIC LAW OF INHERITANCE</vt:lpstr>
      <vt:lpstr>Legal framework for the application of Islamic law of inheritance in Nigeria </vt:lpstr>
      <vt:lpstr>An overview of Islamic Law of Inheritance and Succession</vt:lpstr>
      <vt:lpstr>An overview of Islamic law of Inheritance and Succession cont’d</vt:lpstr>
      <vt:lpstr>An overview of Islamic law of Inheritance and Succession cont’d</vt:lpstr>
      <vt:lpstr>An overview of Islamic law of Inheritance and Succession cont’d</vt:lpstr>
      <vt:lpstr>Practice and Procedure of Islamic Inheritance and Succession</vt:lpstr>
      <vt:lpstr>Practice and Procedure of Islamic Inheritance and Succession cont’d.</vt:lpstr>
      <vt:lpstr>Practice and Procedure of Islamic Inheritance and Succession cont’d.</vt:lpstr>
      <vt:lpstr>Court Procedure in Islamic Law of Inheritance and Succession</vt:lpstr>
      <vt:lpstr>Court Procedure in Islamic Law of Inheritance and Succession cont’d.</vt:lpstr>
      <vt:lpstr>Court Procedure in Islamic Law of Inheritance and Succession cont’d.</vt:lpstr>
      <vt:lpstr>Court Procedure in Islamic Law of Inheritance and Succession cont’d.</vt:lpstr>
      <vt:lpstr>Topical and Emergent Issues in Practice and Procedure of Islamic Law of Inheritance</vt:lpstr>
      <vt:lpstr>CONCLUSION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INHERITANCE AND SUCCESSION UNDER ISLAMIC LAW: PRACTICE AND PROCEDURE</dc:title>
  <dc:creator>AL-BAQIR &amp; SALISU</dc:creator>
  <cp:lastModifiedBy>USER</cp:lastModifiedBy>
  <cp:revision>132</cp:revision>
  <dcterms:created xsi:type="dcterms:W3CDTF">2006-08-16T00:00:00Z</dcterms:created>
  <dcterms:modified xsi:type="dcterms:W3CDTF">2025-02-21T09:02:33Z</dcterms:modified>
</cp:coreProperties>
</file>